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64" autoAdjust="0"/>
  </p:normalViewPr>
  <p:slideViewPr>
    <p:cSldViewPr snapToGrid="0" snapToObjects="1">
      <p:cViewPr>
        <p:scale>
          <a:sx n="69" d="100"/>
          <a:sy n="69" d="100"/>
        </p:scale>
        <p:origin x="-3488" y="-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44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D9D4-5E9E-8543-A297-D0397720877B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787D-F649-5145-A878-7012C4394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3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587B0-B10E-FE45-835E-CCC2D42AD943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A5B3B-D007-0545-89D9-B764CEA34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5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A5B3B-D007-0545-89D9-B764CEA346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A5B3B-D007-0545-89D9-B764CEA346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7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A5B3B-D007-0545-89D9-B764CEA346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A5B3B-D007-0545-89D9-B764CEA346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6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0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0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8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8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9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0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D148-BDC4-8142-B5DB-3BE83E379F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1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dio Site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33" y="0"/>
            <a:ext cx="669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53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Master Control Talk Groups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MCT’s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>
                <a:solidFill>
                  <a:srgbClr val="FFFF00"/>
                </a:solidFill>
              </a:rPr>
              <a:t>Designed by:</a:t>
            </a:r>
            <a:br>
              <a:rPr lang="en-US" sz="2200" b="1" dirty="0" smtClean="0">
                <a:solidFill>
                  <a:srgbClr val="FFFF00"/>
                </a:solidFill>
              </a:rPr>
            </a:br>
            <a:r>
              <a:rPr lang="en-US" sz="2200" b="1" dirty="0" smtClean="0">
                <a:solidFill>
                  <a:srgbClr val="FFFF00"/>
                </a:solidFill>
              </a:rPr>
              <a:t>PNW/DCI Networks</a:t>
            </a:r>
            <a:br>
              <a:rPr lang="en-US" sz="2200" b="1" dirty="0" smtClean="0">
                <a:solidFill>
                  <a:srgbClr val="FFFF00"/>
                </a:solidFill>
              </a:rPr>
            </a:br>
            <a:r>
              <a:rPr lang="en-US" sz="2200" b="1" dirty="0" smtClean="0">
                <a:solidFill>
                  <a:srgbClr val="FFFF00"/>
                </a:solidFill>
              </a:rPr>
              <a:t>Mike Shirley </a:t>
            </a:r>
            <a:r>
              <a:rPr lang="mr-IN" sz="2200" b="1" dirty="0" smtClean="0">
                <a:solidFill>
                  <a:srgbClr val="FFFF00"/>
                </a:solidFill>
              </a:rPr>
              <a:t>–</a:t>
            </a:r>
            <a:r>
              <a:rPr lang="en-US" sz="2200" b="1" dirty="0" smtClean="0">
                <a:solidFill>
                  <a:srgbClr val="FFFF00"/>
                </a:solidFill>
              </a:rPr>
              <a:t> NO7RF</a:t>
            </a:r>
            <a:br>
              <a:rPr lang="en-US" sz="2200" b="1" dirty="0" smtClean="0">
                <a:solidFill>
                  <a:srgbClr val="FFFF00"/>
                </a:solidFill>
              </a:rPr>
            </a:br>
            <a:r>
              <a:rPr lang="en-US" sz="1800" b="1" dirty="0" smtClean="0">
                <a:solidFill>
                  <a:srgbClr val="FFFF00"/>
                </a:solidFill>
              </a:rPr>
              <a:t>NO7RF@trbo.org</a:t>
            </a: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6046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Patrick Stewart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en-US" b="1" dirty="0" smtClean="0">
                <a:solidFill>
                  <a:srgbClr val="0000FF"/>
                </a:solidFill>
              </a:rPr>
              <a:t> KA6P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Wrightwood, CA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capturecom@gmail.com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21 </a:t>
            </a:r>
            <a:r>
              <a:rPr lang="en-US" sz="1000" b="1" dirty="0" smtClean="0">
                <a:solidFill>
                  <a:srgbClr val="0000FF"/>
                </a:solidFill>
              </a:rPr>
              <a:t>July 2018</a:t>
            </a:r>
            <a:endParaRPr lang="en-US" sz="1000" b="1" dirty="0">
              <a:solidFill>
                <a:srgbClr val="0000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4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Great way to reduce c-Bridge development and maintenance time</a:t>
            </a:r>
          </a:p>
          <a:p>
            <a:r>
              <a:rPr lang="en-US" sz="2800" dirty="0" smtClean="0"/>
              <a:t>Positive and substantial improvement</a:t>
            </a:r>
          </a:p>
          <a:p>
            <a:r>
              <a:rPr lang="en-US" sz="2800" dirty="0" smtClean="0"/>
              <a:t>Users can control how they initiate and maintain TG access (or not)</a:t>
            </a:r>
          </a:p>
          <a:p>
            <a:r>
              <a:rPr lang="en-US" sz="2800" dirty="0" smtClean="0"/>
              <a:t>Proven to work effectively and efficiently with minimal user learning curve</a:t>
            </a:r>
          </a:p>
          <a:p>
            <a:r>
              <a:rPr lang="en-US" sz="2800" dirty="0" smtClean="0"/>
              <a:t>Targeted to c-Bridge developers </a:t>
            </a:r>
            <a:r>
              <a:rPr lang="en-US" sz="2800" smtClean="0"/>
              <a:t>and admins</a:t>
            </a:r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8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are MCTs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Special Group Call Talk Groups (TGs)</a:t>
            </a:r>
          </a:p>
          <a:p>
            <a:r>
              <a:rPr lang="en-US" sz="2800" dirty="0" smtClean="0"/>
              <a:t>User commanded TG Control Method</a:t>
            </a:r>
          </a:p>
          <a:p>
            <a:r>
              <a:rPr lang="en-US" sz="2800" dirty="0" smtClean="0"/>
              <a:t>Override default or normal settings &amp; timers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ost or all TGs on a manager’s Time Slot (TS)</a:t>
            </a:r>
          </a:p>
          <a:p>
            <a:r>
              <a:rPr lang="en-US" sz="2800" dirty="0" smtClean="0"/>
              <a:t>Semi-automatic method to avoid TG “hijacking”</a:t>
            </a:r>
          </a:p>
          <a:p>
            <a:r>
              <a:rPr lang="en-US" sz="2800" dirty="0" smtClean="0"/>
              <a:t>Control TGs on TS 1</a:t>
            </a:r>
            <a:r>
              <a:rPr lang="en-US" sz="2800" dirty="0"/>
              <a:t> </a:t>
            </a:r>
            <a:r>
              <a:rPr lang="en-US" sz="2800" dirty="0" smtClean="0"/>
              <a:t>and/or TS 2 all via MCTs on TS 1</a:t>
            </a:r>
          </a:p>
          <a:p>
            <a:r>
              <a:rPr lang="en-US" sz="2800" dirty="0" smtClean="0"/>
              <a:t>Not used for voice traffic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1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MCTs 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Huge benefit to c-Bridge developers and admins</a:t>
            </a:r>
          </a:p>
          <a:p>
            <a:r>
              <a:rPr lang="en-US" sz="2800" dirty="0" smtClean="0"/>
              <a:t>Eliminates need for individual hold-off timers</a:t>
            </a:r>
          </a:p>
          <a:p>
            <a:pPr lvl="1"/>
            <a:r>
              <a:rPr lang="en-US" sz="2400" dirty="0" smtClean="0"/>
              <a:t>Coding of </a:t>
            </a:r>
            <a:r>
              <a:rPr lang="en-US" sz="2400" i="1" dirty="0" smtClean="0"/>
              <a:t>nn</a:t>
            </a:r>
            <a:r>
              <a:rPr lang="en-US" sz="2400" dirty="0" smtClean="0"/>
              <a:t> TS hold-off timers for each TG on the TS</a:t>
            </a:r>
          </a:p>
          <a:p>
            <a:pPr lvl="2"/>
            <a:r>
              <a:rPr lang="en-US" sz="2000" i="1" dirty="0" smtClean="0"/>
              <a:t>nn</a:t>
            </a:r>
            <a:r>
              <a:rPr lang="en-US" sz="2000" dirty="0" smtClean="0"/>
              <a:t> = number of TGs on the TS</a:t>
            </a:r>
          </a:p>
          <a:p>
            <a:pPr lvl="2"/>
            <a:r>
              <a:rPr lang="en-US" sz="2000" dirty="0" smtClean="0"/>
              <a:t>Example: 15 TGs in TS requires 15 timers for each of 15 TGs</a:t>
            </a:r>
          </a:p>
          <a:p>
            <a:pPr lvl="2"/>
            <a:r>
              <a:rPr lang="en-US" sz="2000" dirty="0" smtClean="0"/>
              <a:t>225</a:t>
            </a:r>
            <a:r>
              <a:rPr lang="en-US" sz="2000" dirty="0"/>
              <a:t> </a:t>
            </a:r>
            <a:r>
              <a:rPr lang="en-US" sz="2000" dirty="0" smtClean="0"/>
              <a:t>hold-off timers total need to be coded in this example</a:t>
            </a:r>
          </a:p>
          <a:p>
            <a:r>
              <a:rPr lang="en-US" sz="2800" dirty="0" smtClean="0"/>
              <a:t>MCTs only require 1 timer per TG</a:t>
            </a:r>
          </a:p>
          <a:p>
            <a:r>
              <a:rPr lang="en-US" sz="2800" dirty="0" smtClean="0"/>
              <a:t>Development coding reduced from 6-8 hrs. to 1 hr. for a 15 TG TS</a:t>
            </a:r>
          </a:p>
          <a:p>
            <a:r>
              <a:rPr lang="en-US" sz="2800" dirty="0" smtClean="0"/>
              <a:t>MCT use precludes TG hijacking by network traffic during local use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3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is MCT Controlled?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TGIDs are created for MCT ON and MCT OFF</a:t>
            </a:r>
          </a:p>
          <a:p>
            <a:pPr lvl="1"/>
            <a:r>
              <a:rPr lang="en-US" dirty="0" smtClean="0"/>
              <a:t>Example: Wrightwood DMR Repeater</a:t>
            </a:r>
          </a:p>
          <a:p>
            <a:pPr lvl="1"/>
            <a:r>
              <a:rPr lang="en-US" dirty="0" smtClean="0"/>
              <a:t>MCT ON </a:t>
            </a:r>
            <a:r>
              <a:rPr lang="mr-IN" dirty="0" smtClean="0"/>
              <a:t>–</a:t>
            </a:r>
            <a:r>
              <a:rPr lang="en-US" dirty="0" smtClean="0"/>
              <a:t> TGID 16771811 (All TGs on Both TSs)</a:t>
            </a:r>
          </a:p>
          <a:p>
            <a:pPr lvl="1"/>
            <a:r>
              <a:rPr lang="en-US" dirty="0" smtClean="0"/>
              <a:t>MCT OFF </a:t>
            </a:r>
            <a:r>
              <a:rPr lang="mr-IN" dirty="0" smtClean="0"/>
              <a:t>–</a:t>
            </a:r>
            <a:r>
              <a:rPr lang="en-US" dirty="0" smtClean="0"/>
              <a:t> TGID 16770811 (All TGs on Both TSs)</a:t>
            </a:r>
          </a:p>
          <a:p>
            <a:r>
              <a:rPr lang="en-US" sz="2800" dirty="0" smtClean="0"/>
              <a:t>All MCTs are on TS 1 and can control TGs on either TS</a:t>
            </a:r>
          </a:p>
          <a:p>
            <a:r>
              <a:rPr lang="en-US" sz="2800" dirty="0" smtClean="0"/>
              <a:t>Users enable the functions by kerchunking the appropriate  MCT TG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7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Does MCT OFF Work?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User kerchunks MCT “OFF” TG prior to making a call</a:t>
            </a:r>
          </a:p>
          <a:p>
            <a:pPr lvl="1"/>
            <a:r>
              <a:rPr lang="en-US" sz="2400" dirty="0" smtClean="0"/>
              <a:t>C-Bridge turns OFF all TGs programmed for the function</a:t>
            </a:r>
          </a:p>
          <a:p>
            <a:pPr lvl="1"/>
            <a:r>
              <a:rPr lang="en-US" sz="2400" dirty="0" smtClean="0"/>
              <a:t>User kerchunks the TG to be used: it becomes the only active TG</a:t>
            </a:r>
          </a:p>
          <a:p>
            <a:pPr lvl="1"/>
            <a:r>
              <a:rPr lang="en-US" sz="2400" dirty="0" smtClean="0"/>
              <a:t>Selected TG remains protected from network hijacking for 15-29 minutes (c-Bridge programmable)</a:t>
            </a:r>
          </a:p>
          <a:p>
            <a:pPr lvl="1"/>
            <a:r>
              <a:rPr lang="en-US" sz="2400" dirty="0" smtClean="0"/>
              <a:t>MCT OFF time targets average conversation duration</a:t>
            </a:r>
          </a:p>
          <a:p>
            <a:pPr lvl="1"/>
            <a:r>
              <a:rPr lang="en-US" sz="2400" dirty="0" smtClean="0"/>
              <a:t>If activity exceeds the protection time, repeat MCT OFF</a:t>
            </a:r>
          </a:p>
          <a:p>
            <a:pPr lvl="1"/>
            <a:r>
              <a:rPr lang="en-US" sz="2400" dirty="0" smtClean="0"/>
              <a:t>When activity ends, user can kerchunk a common TG</a:t>
            </a:r>
          </a:p>
          <a:p>
            <a:r>
              <a:rPr lang="en-US" sz="2800" dirty="0" smtClean="0"/>
              <a:t>Repeater reverts to normal at end of MCT Timer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Does MCT ON Work?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User kerchunks MCT “ON” TG at any time</a:t>
            </a:r>
          </a:p>
          <a:p>
            <a:pPr lvl="1"/>
            <a:r>
              <a:rPr lang="en-US" sz="2400" dirty="0" smtClean="0"/>
              <a:t>Turns ON all TGs programmed for the function</a:t>
            </a:r>
          </a:p>
          <a:p>
            <a:pPr lvl="1"/>
            <a:r>
              <a:rPr lang="en-US" sz="2400" dirty="0" smtClean="0"/>
              <a:t>Can include all Always Active and PTT TGs on all TSs</a:t>
            </a:r>
          </a:p>
          <a:p>
            <a:pPr lvl="1"/>
            <a:r>
              <a:rPr lang="en-US" sz="2400" dirty="0" smtClean="0"/>
              <a:t>Repeater owner can specify ON function configuration</a:t>
            </a:r>
          </a:p>
          <a:p>
            <a:pPr lvl="1"/>
            <a:r>
              <a:rPr lang="en-US" sz="2400" dirty="0" smtClean="0"/>
              <a:t>ON function stays active for 55-59 minutes</a:t>
            </a:r>
          </a:p>
          <a:p>
            <a:r>
              <a:rPr lang="en-US" sz="2800" dirty="0" smtClean="0"/>
              <a:t>User can kerchunk MCT OFF and then select a common TG to be active</a:t>
            </a:r>
          </a:p>
          <a:p>
            <a:r>
              <a:rPr lang="en-US" sz="2800" dirty="0" smtClean="0"/>
              <a:t>Or do nothing and let the MCT ON time out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0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Else?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Local-1 and Local-2 can be programmed to function an MCT OFF command</a:t>
            </a:r>
          </a:p>
          <a:p>
            <a:r>
              <a:rPr lang="en-US" sz="2800" dirty="0" smtClean="0"/>
              <a:t>This uses a shorter duration hold-off time of 5 minutes</a:t>
            </a:r>
          </a:p>
          <a:p>
            <a:r>
              <a:rPr lang="en-US" sz="2800" dirty="0" smtClean="0"/>
              <a:t>Convenient when the user anticipates a short conversation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MCT Positives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Pro’s:</a:t>
            </a:r>
          </a:p>
          <a:p>
            <a:pPr lvl="1"/>
            <a:r>
              <a:rPr lang="en-US" sz="2400" dirty="0" smtClean="0"/>
              <a:t>Simple for users to understand</a:t>
            </a:r>
          </a:p>
          <a:p>
            <a:pPr lvl="1"/>
            <a:r>
              <a:rPr lang="en-US" sz="2400" dirty="0" smtClean="0"/>
              <a:t>TGs are either ON or they are OFF</a:t>
            </a:r>
          </a:p>
          <a:p>
            <a:pPr lvl="1"/>
            <a:r>
              <a:rPr lang="en-US" sz="2400" dirty="0" smtClean="0"/>
              <a:t>Fewer competing timer interactions to confuse users</a:t>
            </a:r>
          </a:p>
          <a:p>
            <a:pPr lvl="1"/>
            <a:r>
              <a:rPr lang="en-US" sz="2400" dirty="0" smtClean="0"/>
              <a:t>Can easily monitor nets without network contention</a:t>
            </a:r>
          </a:p>
          <a:p>
            <a:pPr lvl="1"/>
            <a:r>
              <a:rPr lang="en-US" sz="2400" dirty="0" smtClean="0"/>
              <a:t>C-Bridge admin time is minimized by a factor of up to 16 times simply to program a new manager</a:t>
            </a:r>
          </a:p>
          <a:p>
            <a:pPr lvl="1"/>
            <a:r>
              <a:rPr lang="en-US" sz="2400" dirty="0" smtClean="0"/>
              <a:t>Local-1 and Local-2 can act as MCT OFF, but shorter duration</a:t>
            </a:r>
          </a:p>
          <a:p>
            <a:pPr lvl="1"/>
            <a:r>
              <a:rPr lang="en-US" sz="2400" dirty="0" smtClean="0"/>
              <a:t>MCT is in-use by many groups: mature and effective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3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MCT Negatives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Cons:</a:t>
            </a:r>
          </a:p>
          <a:p>
            <a:pPr lvl="1"/>
            <a:r>
              <a:rPr lang="en-US" sz="2400" dirty="0" smtClean="0"/>
              <a:t>Less intelligent control dynamically during and between conversations</a:t>
            </a:r>
          </a:p>
          <a:p>
            <a:pPr lvl="1"/>
            <a:r>
              <a:rPr lang="en-US" sz="2400" dirty="0" smtClean="0"/>
              <a:t>User should know and remember to initiate MCT OFF before making a call</a:t>
            </a:r>
          </a:p>
          <a:p>
            <a:pPr lvl="1"/>
            <a:r>
              <a:rPr lang="en-US" sz="2400" dirty="0" smtClean="0"/>
              <a:t>May require the use of and space for the additional 1, 2, or 4 more TGs in a Zone (16-CH constraint)</a:t>
            </a:r>
          </a:p>
          <a:p>
            <a:pPr lvl="1"/>
            <a:r>
              <a:rPr lang="en-US" sz="2400" dirty="0" smtClean="0"/>
              <a:t>It is a new approach and sometimes challenging for existing users to adapt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7/21/18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D148-BDC4-8142-B5DB-3BE83E379F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42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724</Words>
  <Application>Microsoft Macintosh PowerPoint</Application>
  <PresentationFormat>On-screen Show (4:3)</PresentationFormat>
  <Paragraphs>97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Master Control Talk Groups MCT’s  Designed by: PNW/DCI Networks Mike Shirley – NO7RF NO7RF@trbo.org</vt:lpstr>
      <vt:lpstr>What are MCTs ?</vt:lpstr>
      <vt:lpstr>Why MCTs ?</vt:lpstr>
      <vt:lpstr>How is MCT Controlled?</vt:lpstr>
      <vt:lpstr>How Does MCT OFF Work?</vt:lpstr>
      <vt:lpstr>How Does MCT ON Work?</vt:lpstr>
      <vt:lpstr>What Else?</vt:lpstr>
      <vt:lpstr>MCT Positives</vt:lpstr>
      <vt:lpstr>MCT Negatives</vt:lpstr>
      <vt:lpstr>Summary</vt:lpstr>
    </vt:vector>
  </TitlesOfParts>
  <Company>CaptureCom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Stewart</dc:creator>
  <cp:lastModifiedBy>Patrick Stewart</cp:lastModifiedBy>
  <cp:revision>45</cp:revision>
  <dcterms:created xsi:type="dcterms:W3CDTF">2018-07-16T20:33:49Z</dcterms:created>
  <dcterms:modified xsi:type="dcterms:W3CDTF">2018-07-19T21:11:53Z</dcterms:modified>
</cp:coreProperties>
</file>